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9"/>
  </p:notesMasterIdLst>
  <p:sldIdLst>
    <p:sldId id="303" r:id="rId5"/>
    <p:sldId id="317" r:id="rId6"/>
    <p:sldId id="304" r:id="rId7"/>
    <p:sldId id="305" r:id="rId8"/>
    <p:sldId id="307" r:id="rId9"/>
    <p:sldId id="308" r:id="rId10"/>
    <p:sldId id="310" r:id="rId11"/>
    <p:sldId id="309" r:id="rId12"/>
    <p:sldId id="313" r:id="rId13"/>
    <p:sldId id="311" r:id="rId14"/>
    <p:sldId id="314" r:id="rId15"/>
    <p:sldId id="312" r:id="rId16"/>
    <p:sldId id="315" r:id="rId17"/>
    <p:sldId id="306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5" autoAdjust="0"/>
    <p:restoredTop sz="80952" autoAdjust="0"/>
  </p:normalViewPr>
  <p:slideViewPr>
    <p:cSldViewPr snapToGrid="0">
      <p:cViewPr varScale="1">
        <p:scale>
          <a:sx n="131" d="100"/>
          <a:sy n="131" d="100"/>
        </p:scale>
        <p:origin x="16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E07C1-66D7-44C8-9A78-31DDCAF23C46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BA045-BA4C-4B5E-BFB7-1E1FE7042F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74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BA045-BA4C-4B5E-BFB7-1E1FE7042F5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33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BA045-BA4C-4B5E-BFB7-1E1FE7042F5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51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F6DA1-8065-450D-DD72-26912780E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443222-5D8F-3330-9B61-77213BE16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CC5579-3A55-462C-AB91-DE0A2E1A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C5B45F-561B-7AFA-E1A9-E30436E6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4D9FA9-3BB0-3D9B-598E-54102A89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32792-642C-064E-6029-9F169AD4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8EF2E1-35C4-6993-4D38-2594A1F73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6A750D-E2EE-17BB-36AD-7EBC846F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773DB9-98BB-3623-8BF8-54E066D7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52B14-9A72-2FDB-3E75-B21258CD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59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37036A-5536-1BA6-22E6-F0A0E70C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3FA8B0-0AD8-778B-8813-59868E08E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E3B72F-AF80-7A37-7D27-227A599F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FFC0ED-A2E6-D959-017D-C544826C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EA0CE4-1A12-E020-E44B-77D7DE83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4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C8D0B-04D7-623D-D450-44EC96ED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1B636F-5B68-7C31-8D13-96C5ECE1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C1DAE9-5927-C434-3E14-A0F26D4C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6892BF-5FBE-3A39-EFCC-B0E8CF9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D6D02-7A0C-031B-E599-59899212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FDD79-B65B-30AA-216F-C9814E2F9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6F644F-53B6-FB6D-FD8D-741652F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B02686-9D56-3DD5-2A09-2F0AE543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5168D6-B850-DE04-8771-33A27DB7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62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21698-FA6E-79F6-6322-BCC50D8F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23D11E-6B7D-0C4F-7510-C83D99D4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5EC281-C3B3-0BB1-FC5A-8ACC6322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A70B5F-C1E4-DF07-7212-44899EAC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78D1E8-5498-F3CE-C2C0-C204586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B15DF-A3CC-A86B-F766-BE44AE5F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C1BB8A-A11F-8379-EC17-47A52BB86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29B5F0-7FBD-0139-5B0C-504B36E6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D74ADC-3D3D-D8C0-EF3A-9C12FEF7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C4D0E4-BDF1-24E8-C2F7-E095D04D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3F09D1-DD57-D265-0B7B-C6F62B1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15EA1-D141-FF97-0364-EEC7D09F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D6532E-ADF1-5BA7-3B0B-7B291F3EC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B64E6B-A791-F857-84A0-3D08FED48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6244C6-C78A-747B-06B0-171894E83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D764F37-DF82-CA0D-949C-240AADA8C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57D3C5-66E0-FEFE-2492-18370250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540397B-B484-B03A-28B1-3D429DD6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D3F9732-03F7-F6EA-4D67-77F62187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9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AC7DB-ABB6-9A5E-8452-4EFEFF4C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CF297F-73E8-104A-D2A7-67BFCBCC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FE7354-A8C3-4EE7-F8A4-F337D975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8F7309-3CBD-0250-0D2C-74BF402D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00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502E15-C705-AB86-96A8-8CD376C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AF1C45-D3E4-1183-38C9-03F21338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81B38F-8A85-9F18-8482-7BEB60F0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46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F1C8A-472B-05C8-10F2-F59CD8F5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75AB8-B80A-8541-5D9F-42207CED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448ACE-7617-3076-0487-21FD279A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FE05A0-A927-822F-2D39-921F29D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A2996D-3BB4-08CB-95D4-E85F27CE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27EC9C-1D36-6101-EA3B-1CD80EF9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13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E6E2C-CA9A-A51A-D284-1B22C2E4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43F12ED-D89A-3398-93AF-A85E1D668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9B70C2-598B-E0CC-DF74-B1F10B9A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BC85B7-B0D8-0E7C-055E-DE1F3F02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DEC2AB-4676-812B-F1A5-1659064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EAE592-902B-4CD8-D5F6-1B78E9C4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41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9FE219-A92A-D1DD-9076-FBF21B1D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E66A74-3559-628B-75EE-E96151D79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1A98AE-73A5-EE15-60CD-020F3F76B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0934-8C48-4B6B-9830-F8B1C8E5331D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AB3D98-D64F-782C-E352-647AA5D6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AD50F8-DF56-FA79-23F0-93B77ABE8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8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pl/url?sa=i&amp;rct=j&amp;q=&amp;esrc=s&amp;source=images&amp;cd=&amp;ved=2ahUKEwjXk8G7t_PeAhUOPVAKHSOHDSQQjRx6BAgBEAU&amp;url=https://en.wikipedia.org/wiki/Sustainable_development&amp;psig=AOvVaw0CxxjkLdg1k8qXO7kF7MNc&amp;ust=154336893544746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hyperlink" Target="https://www.google.pl/url?sa=i&amp;rct=j&amp;q=&amp;esrc=s&amp;source=images&amp;cd=&amp;cad=rja&amp;uact=8&amp;ved=2ahUKEwi_04K_tfPeAhXDa1AKHUrDCkoQjRx6BAgBEAU&amp;url=https://www.processengr.com/simprojects.html&amp;psig=AOvVaw2O-KvlMjhL_Ae55cqsiEXT&amp;ust=154336833962732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ymbol, Czcionka, Grafika, design&#10;&#10;Opis wygenerowany automatycznie">
            <a:extLst>
              <a:ext uri="{FF2B5EF4-FFF2-40B4-BE49-F238E27FC236}">
                <a16:creationId xmlns:a16="http://schemas.microsoft.com/office/drawing/2014/main" id="{99557E4F-50E2-7C2E-AA51-0563700B2C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" y="713296"/>
            <a:ext cx="4059500" cy="409323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2A5D080-8E52-473D-7922-DF2EE3F436F9}"/>
              </a:ext>
            </a:extLst>
          </p:cNvPr>
          <p:cNvSpPr txBox="1"/>
          <p:nvPr/>
        </p:nvSpPr>
        <p:spPr>
          <a:xfrm>
            <a:off x="4991371" y="713296"/>
            <a:ext cx="569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  <a:ea typeface="Source Serif Pro" panose="02040603050405020204" pitchFamily="18" charset="0"/>
              </a:rPr>
              <a:t>Wydział Inżynierii Chemicznej i Procesowej</a:t>
            </a:r>
          </a:p>
          <a:p>
            <a:r>
              <a:rPr lang="pl-PL" dirty="0">
                <a:solidFill>
                  <a:schemeClr val="bg1"/>
                </a:solidFill>
                <a:ea typeface="Source Serif Pro" panose="02040603050405020204" pitchFamily="18" charset="0"/>
              </a:rPr>
              <a:t>Politechnika Warszawska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94F5074-5371-DC36-3ED1-B0167C369B27}"/>
              </a:ext>
            </a:extLst>
          </p:cNvPr>
          <p:cNvSpPr txBox="1"/>
          <p:nvPr/>
        </p:nvSpPr>
        <p:spPr>
          <a:xfrm>
            <a:off x="4991370" y="1950181"/>
            <a:ext cx="7076899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Pro Light"/>
                <a:ea typeface="Source Sans Pro Light"/>
              </a:rPr>
              <a:t>Specjalność: </a:t>
            </a:r>
          </a:p>
          <a:p>
            <a:r>
              <a:rPr lang="pl-PL" sz="4800" dirty="0">
                <a:solidFill>
                  <a:schemeClr val="bg1"/>
                </a:solidFill>
                <a:latin typeface="Source Sans Pro Light"/>
                <a:ea typeface="Source Sans Pro Light"/>
              </a:rPr>
              <a:t>Inżynieria Procesów Przemysłowych</a:t>
            </a:r>
          </a:p>
          <a:p>
            <a:endParaRPr lang="pl-PL" sz="6000" dirty="0">
              <a:solidFill>
                <a:schemeClr val="bg1"/>
              </a:solidFill>
              <a:latin typeface="Source Sans Pro Light"/>
              <a:ea typeface="Source Sans Pro Light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0EE6FCE-B01F-972E-F6C5-83D0CBDF39D8}"/>
              </a:ext>
            </a:extLst>
          </p:cNvPr>
          <p:cNvSpPr txBox="1"/>
          <p:nvPr/>
        </p:nvSpPr>
        <p:spPr>
          <a:xfrm>
            <a:off x="4991371" y="5590706"/>
            <a:ext cx="23512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Source Sans Pro Light"/>
                <a:ea typeface="Source Sans Pro Light"/>
              </a:rPr>
              <a:t>12.12.2024</a:t>
            </a:r>
          </a:p>
        </p:txBody>
      </p:sp>
    </p:spTree>
    <p:extLst>
      <p:ext uri="{BB962C8B-B14F-4D97-AF65-F5344CB8AC3E}">
        <p14:creationId xmlns:p14="http://schemas.microsoft.com/office/powerpoint/2010/main" val="311459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FEAB03C-CB30-6D00-B72E-9A4A413120F6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symbol, Czcionka, Grafika, design&#10;&#10;Opis wygenerowany automatycznie">
            <a:extLst>
              <a:ext uri="{FF2B5EF4-FFF2-40B4-BE49-F238E27FC236}">
                <a16:creationId xmlns:a16="http://schemas.microsoft.com/office/drawing/2014/main" id="{50183084-A01D-93BC-C2B6-68916FDDF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82" y="39081"/>
            <a:ext cx="720522" cy="72651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7D54B5D-1A99-76C8-CC67-AFA01287FCA0}"/>
              </a:ext>
            </a:extLst>
          </p:cNvPr>
          <p:cNvSpPr txBox="1"/>
          <p:nvPr/>
        </p:nvSpPr>
        <p:spPr>
          <a:xfrm>
            <a:off x="2751082" y="166254"/>
            <a:ext cx="7559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Source Sans Pro Light" panose="020B0403030403020204" pitchFamily="34" charset="0"/>
              </a:rPr>
              <a:t>Specjalność: INŻYNIERIA PROCESÓW PRZEMYSŁOWYCH</a:t>
            </a:r>
          </a:p>
        </p:txBody>
      </p:sp>
      <p:sp>
        <p:nvSpPr>
          <p:cNvPr id="5" name="Prostokąt 5">
            <a:extLst>
              <a:ext uri="{FF2B5EF4-FFF2-40B4-BE49-F238E27FC236}">
                <a16:creationId xmlns:a16="http://schemas.microsoft.com/office/drawing/2014/main" id="{B1EA7FA8-498A-D96F-40C5-9D6050383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1350"/>
            <a:ext cx="12059216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>
                <a:solidFill>
                  <a:prstClr val="black"/>
                </a:solidFill>
              </a:rPr>
              <a:t>Analiza kosztowa procesów przemysłowych (dr inż. Roman Krzywda)</a:t>
            </a:r>
            <a:endParaRPr lang="pl-PL" altLang="pl-PL" sz="2000" dirty="0">
              <a:solidFill>
                <a:prstClr val="black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pl-PL" altLang="pl-PL" sz="2000" dirty="0">
                <a:solidFill>
                  <a:prstClr val="black"/>
                </a:solidFill>
              </a:rPr>
              <a:t>Celem przedmiotu jest zapoznanie studentów z analizą kosztów w przemyśle chemicznym z wykorzystaniem metod oceny rzędu wielkości i metod oszacowania studialnego.</a:t>
            </a:r>
          </a:p>
          <a:p>
            <a:pPr algn="just"/>
            <a:r>
              <a:rPr lang="pl-PL" sz="2000" dirty="0">
                <a:solidFill>
                  <a:prstClr val="black"/>
                </a:solidFill>
              </a:rPr>
              <a:t>Ponadto podczas ćwiczeń jest omawiany szereg zagadnień związanych z handlem międzynarodowym, takich jak: warunki sprzedaży zebrane w INCOTERMS, sposoby płatności (</a:t>
            </a:r>
            <a:r>
              <a:rPr lang="pl-PL" sz="2000" dirty="0" err="1">
                <a:solidFill>
                  <a:prstClr val="black"/>
                </a:solidFill>
              </a:rPr>
              <a:t>Terms</a:t>
            </a:r>
            <a:r>
              <a:rPr lang="pl-PL" sz="2000" dirty="0">
                <a:solidFill>
                  <a:prstClr val="black"/>
                </a:solidFill>
              </a:rPr>
              <a:t> of </a:t>
            </a:r>
            <a:r>
              <a:rPr lang="pl-PL" sz="2000" dirty="0" err="1">
                <a:solidFill>
                  <a:prstClr val="black"/>
                </a:solidFill>
              </a:rPr>
              <a:t>Payment</a:t>
            </a:r>
            <a:r>
              <a:rPr lang="pl-PL" sz="2000" dirty="0">
                <a:solidFill>
                  <a:prstClr val="black"/>
                </a:solidFill>
              </a:rPr>
              <a:t>), ryzyko kursowe itp. Zaprezentowane są też czynniki ryzyka związane z inwestycjami przemysłowymi. Jest również przypomniany obowiązujący w Polsce system podatkowy dotyczący osób prawnych i fizycznych oraz podstawy prowadzenia indywidualnej działalności gospodarczej.</a:t>
            </a:r>
          </a:p>
        </p:txBody>
      </p:sp>
      <p:pic>
        <p:nvPicPr>
          <p:cNvPr id="6" name="Picture 2" descr="Dashboard in Cleopatra Enterprise">
            <a:extLst>
              <a:ext uri="{FF2B5EF4-FFF2-40B4-BE49-F238E27FC236}">
                <a16:creationId xmlns:a16="http://schemas.microsoft.com/office/drawing/2014/main" id="{5D61C219-A6E1-15BD-0333-A86B18943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12" y="3835601"/>
            <a:ext cx="4962068" cy="2907462"/>
          </a:xfrm>
          <a:prstGeom prst="rect">
            <a:avLst/>
          </a:prstGeom>
          <a:noFill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8FE89C1-F78A-22B3-5367-920E00BB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6186" y="3879276"/>
            <a:ext cx="5674844" cy="24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4F1CBDD-9EB0-4E60-9816-EE9148562092}"/>
              </a:ext>
            </a:extLst>
          </p:cNvPr>
          <p:cNvSpPr txBox="1"/>
          <p:nvPr/>
        </p:nvSpPr>
        <p:spPr>
          <a:xfrm>
            <a:off x="0" y="804672"/>
            <a:ext cx="34596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rgbClr val="C0504D">
                    <a:lumMod val="50000"/>
                  </a:srgbClr>
                </a:solidFill>
                <a:latin typeface="Trebuchet MS" pitchFamily="34" charset="0"/>
              </a:rPr>
              <a:t>Przedmioty na specjalności</a:t>
            </a:r>
          </a:p>
        </p:txBody>
      </p:sp>
    </p:spTree>
    <p:extLst>
      <p:ext uri="{BB962C8B-B14F-4D97-AF65-F5344CB8AC3E}">
        <p14:creationId xmlns:p14="http://schemas.microsoft.com/office/powerpoint/2010/main" val="33731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8A83A2E-88BF-8AC3-16CA-9E57C8272437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symbol, Czcionka, Grafika, design&#10;&#10;Opis wygenerowany automatycznie">
            <a:extLst>
              <a:ext uri="{FF2B5EF4-FFF2-40B4-BE49-F238E27FC236}">
                <a16:creationId xmlns:a16="http://schemas.microsoft.com/office/drawing/2014/main" id="{E755600C-DDB9-1DA2-A529-4F0546181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82" y="39081"/>
            <a:ext cx="720522" cy="72651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3085F28-F1B1-C8BB-C52D-A910EA2929B7}"/>
              </a:ext>
            </a:extLst>
          </p:cNvPr>
          <p:cNvSpPr txBox="1"/>
          <p:nvPr/>
        </p:nvSpPr>
        <p:spPr>
          <a:xfrm>
            <a:off x="2751082" y="166254"/>
            <a:ext cx="7559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Source Sans Pro Light" panose="020B0403030403020204" pitchFamily="34" charset="0"/>
              </a:rPr>
              <a:t>Specjalność: INŻYNIERIA PROCESÓW PRZEMYSŁOWYCH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44A2508-4699-21CC-13F6-41A2F8400366}"/>
              </a:ext>
            </a:extLst>
          </p:cNvPr>
          <p:cNvSpPr txBox="1"/>
          <p:nvPr/>
        </p:nvSpPr>
        <p:spPr>
          <a:xfrm>
            <a:off x="0" y="804672"/>
            <a:ext cx="34596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rgbClr val="C0504D">
                    <a:lumMod val="50000"/>
                  </a:srgbClr>
                </a:solidFill>
                <a:latin typeface="Trebuchet MS" pitchFamily="34" charset="0"/>
              </a:rPr>
              <a:t>Przedmioty na specjalności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6DEE378-C187-94F4-DD62-E060572E2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4" y="1299550"/>
            <a:ext cx="121507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prstClr val="black"/>
                </a:solidFill>
              </a:rPr>
              <a:t>Zasady zrównoważonego rozwoju w inżynierii procesowej (prof. dr. hab. inż. Paweł </a:t>
            </a:r>
            <a:r>
              <a:rPr lang="pl-PL" sz="2000" b="1" dirty="0" err="1">
                <a:solidFill>
                  <a:prstClr val="black"/>
                </a:solidFill>
              </a:rPr>
              <a:t>Gierycz</a:t>
            </a:r>
            <a:r>
              <a:rPr lang="pl-PL" sz="2000" b="1" dirty="0">
                <a:solidFill>
                  <a:prstClr val="black"/>
                </a:solidFill>
              </a:rPr>
              <a:t>)</a:t>
            </a:r>
          </a:p>
          <a:p>
            <a:pPr algn="just"/>
            <a:r>
              <a:rPr lang="pl-PL" sz="2000" dirty="0">
                <a:solidFill>
                  <a:prstClr val="black"/>
                </a:solidFill>
              </a:rPr>
              <a:t>Poznanie  koncepcji  zrównoważonego  rozwoju jako  podstawy  procesów  trwałego  rozwoju  społeczno-gospodarczego współczesnego świata. </a:t>
            </a:r>
            <a:r>
              <a:rPr lang="pl-PL" sz="2000" b="1" dirty="0">
                <a:solidFill>
                  <a:prstClr val="black"/>
                </a:solidFill>
              </a:rPr>
              <a:t>Poznanie niekonwencjonalnych źródeł energii (energia: spadku wody, wiatru, słoneczna, geotermalna, pływów morskich, biomasy  i  biogazu),  nowoczesnych  technologii  pro-środowiskowych (technologie czystszej produkcji, zielona produkcja, zielona chemia) oraz zasad przepływu i gospodarowania materią w przyrodzie (obiegi wody, węgla, biogenów i metali). </a:t>
            </a:r>
            <a:r>
              <a:rPr lang="pl-PL" sz="2000" dirty="0">
                <a:solidFill>
                  <a:prstClr val="black"/>
                </a:solidFill>
              </a:rPr>
              <a:t>Poznanie możliwych zagrożeń związanych z implementacją zasad zrównoważonego rozwoju (zanieczyszczenia powietrza: efekt cieplarniany, dziura ozonowa, kwaśne deszcze; zanieczyszczenia wody i gleby; ścieki i odpady - w tym energia odpadowa i odpady promieniotwórcze). Poznanie podstaw zarządzania środowiskowego, w tym najczęściej stosowanych standardów (ISO 14001, EMAS) i analizy cyklu życiowego - LCA (Life </a:t>
            </a:r>
            <a:r>
              <a:rPr lang="pl-PL" sz="2000" dirty="0" err="1">
                <a:solidFill>
                  <a:prstClr val="black"/>
                </a:solidFill>
              </a:rPr>
              <a:t>Cycle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  <a:r>
              <a:rPr lang="pl-PL" sz="2000" dirty="0" err="1">
                <a:solidFill>
                  <a:prstClr val="black"/>
                </a:solidFill>
              </a:rPr>
              <a:t>Assessment</a:t>
            </a:r>
            <a:r>
              <a:rPr lang="pl-PL" sz="2000" dirty="0">
                <a:solidFill>
                  <a:prstClr val="black"/>
                </a:solidFill>
              </a:rPr>
              <a:t>).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66537E2-B154-F3C0-C01E-575F1E704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75" y="4392329"/>
            <a:ext cx="2686567" cy="2465671"/>
          </a:xfrm>
          <a:prstGeom prst="rect">
            <a:avLst/>
          </a:prstGeom>
        </p:spPr>
      </p:pic>
      <p:pic>
        <p:nvPicPr>
          <p:cNvPr id="8" name="Picture 5" descr="Znalezione obrazy dla zapytania sustainable development">
            <a:hlinkClick r:id="rId4"/>
            <a:extLst>
              <a:ext uri="{FF2B5EF4-FFF2-40B4-BE49-F238E27FC236}">
                <a16:creationId xmlns:a16="http://schemas.microsoft.com/office/drawing/2014/main" id="{B72DD5DB-7258-4139-37A5-B9CC9635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7044" y="4491252"/>
            <a:ext cx="2582757" cy="234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609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4B1F4E4-E3A8-6AD8-FA69-09AC064FC84D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symbol, Czcionka, Grafika, design&#10;&#10;Opis wygenerowany automatycznie">
            <a:extLst>
              <a:ext uri="{FF2B5EF4-FFF2-40B4-BE49-F238E27FC236}">
                <a16:creationId xmlns:a16="http://schemas.microsoft.com/office/drawing/2014/main" id="{0145FF31-6FB2-9FB3-6232-26BB3312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82" y="39081"/>
            <a:ext cx="720522" cy="72651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14984BD-4127-12E9-CE0C-EC025443C109}"/>
              </a:ext>
            </a:extLst>
          </p:cNvPr>
          <p:cNvSpPr txBox="1"/>
          <p:nvPr/>
        </p:nvSpPr>
        <p:spPr>
          <a:xfrm>
            <a:off x="2751082" y="166254"/>
            <a:ext cx="7559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Source Sans Pro Light" panose="020B0403030403020204" pitchFamily="34" charset="0"/>
              </a:rPr>
              <a:t>Specjalność: INŻYNIERIA PROCESÓW PRZEMYSŁOWYCH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2FBC90B-8492-40E3-0BFC-877E9134E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152964"/>
            <a:ext cx="119777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>
                <a:solidFill>
                  <a:prstClr val="black"/>
                </a:solidFill>
              </a:rPr>
              <a:t>Intensyfikacja procesów inżynierii chemicznej (prof. dr hab. inż. Łukasz Makowski) </a:t>
            </a:r>
            <a:endParaRPr lang="pl-PL" altLang="pl-PL" sz="2000" dirty="0">
              <a:solidFill>
                <a:prstClr val="black"/>
              </a:solidFill>
            </a:endParaRPr>
          </a:p>
          <a:p>
            <a:endParaRPr lang="pl-PL" altLang="pl-PL" sz="2000" dirty="0">
              <a:solidFill>
                <a:prstClr val="black"/>
              </a:solidFill>
            </a:endParaRPr>
          </a:p>
          <a:p>
            <a:r>
              <a:rPr lang="pl-PL" altLang="pl-PL" sz="2000" dirty="0">
                <a:solidFill>
                  <a:prstClr val="black"/>
                </a:solidFill>
              </a:rPr>
              <a:t>Zapoznanie studenta z metodami intensyfikacji procesów, zwiększenia wydajności procesów oraz poprawy ich efektywności. Zapoznanie studentów z procesami zintegrowanymi i reaktorami wielofunkcyjnymi.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692C455-6494-FCEA-E48C-04B0F4D26265}"/>
              </a:ext>
            </a:extLst>
          </p:cNvPr>
          <p:cNvSpPr txBox="1"/>
          <p:nvPr/>
        </p:nvSpPr>
        <p:spPr>
          <a:xfrm>
            <a:off x="0" y="731790"/>
            <a:ext cx="34596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rgbClr val="C0504D">
                    <a:lumMod val="50000"/>
                  </a:srgbClr>
                </a:solidFill>
                <a:latin typeface="Trebuchet MS" pitchFamily="34" charset="0"/>
              </a:rPr>
              <a:t>Przedmioty na specjalności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11E07DD-7BF6-338C-5A5F-79369352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34" y="2725093"/>
            <a:ext cx="10908177" cy="368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3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3A97977-A14D-0CD6-F43F-92D0C05B5B00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symbol, Czcionka, Grafika, design&#10;&#10;Opis wygenerowany automatycznie">
            <a:extLst>
              <a:ext uri="{FF2B5EF4-FFF2-40B4-BE49-F238E27FC236}">
                <a16:creationId xmlns:a16="http://schemas.microsoft.com/office/drawing/2014/main" id="{24EEF7BF-F0B0-5CD1-FFB9-DAA721E01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82" y="39081"/>
            <a:ext cx="720522" cy="72651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B8EA862-A2F8-0193-73C8-FBECFA6C216C}"/>
              </a:ext>
            </a:extLst>
          </p:cNvPr>
          <p:cNvSpPr txBox="1"/>
          <p:nvPr/>
        </p:nvSpPr>
        <p:spPr>
          <a:xfrm>
            <a:off x="2751082" y="166254"/>
            <a:ext cx="7559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Source Sans Pro Light" panose="020B0403030403020204" pitchFamily="34" charset="0"/>
              </a:rPr>
              <a:t>Specjalność: INŻYNIERIA PROCESÓW PRZEMYSŁOWYCH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21F177C-80C4-5539-E21D-58AC5CE3FE36}"/>
              </a:ext>
            </a:extLst>
          </p:cNvPr>
          <p:cNvSpPr txBox="1"/>
          <p:nvPr/>
        </p:nvSpPr>
        <p:spPr>
          <a:xfrm>
            <a:off x="0" y="804672"/>
            <a:ext cx="61750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rgbClr val="C0504D">
                    <a:lumMod val="50000"/>
                  </a:srgbClr>
                </a:solidFill>
                <a:latin typeface="Trebuchet MS" pitchFamily="34" charset="0"/>
              </a:rPr>
              <a:t>Specjalność:  Inżynieria procesów przemysłowych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42848FE-BF85-C826-1423-E18EAF77241B}"/>
              </a:ext>
            </a:extLst>
          </p:cNvPr>
          <p:cNvSpPr/>
          <p:nvPr/>
        </p:nvSpPr>
        <p:spPr>
          <a:xfrm>
            <a:off x="107881" y="1187417"/>
            <a:ext cx="119694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Podsumowując, specjalność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Inżynieria Procesów Przemysłowych </a:t>
            </a: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celu przekazanie wiedzy oraz umiejętności </a:t>
            </a:r>
            <a:r>
              <a:rPr lang="pl-PL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praktycznego</a:t>
            </a: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zastosowania zaawansowanych metod projektowania i przewidywania przebiegu procesów i własności produktów, uwzględniając zarówno analizę procesową, oddziaływanie na środowisko, innowacyjność rozwiązania ale również bezpieczeństwo procesowe oraz analizę zysku i rentowości przedsięwzięcia.</a:t>
            </a:r>
            <a:endParaRPr lang="pl-PL" sz="2000" dirty="0">
              <a:solidFill>
                <a:prstClr val="black"/>
              </a:solidFill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EFA173F9-8B48-19B0-77B3-2485B85CD3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62"/>
          <a:stretch/>
        </p:blipFill>
        <p:spPr>
          <a:xfrm>
            <a:off x="336872" y="2818633"/>
            <a:ext cx="11676432" cy="403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6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6195330" y="2083090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Dziękuję</a:t>
            </a:r>
          </a:p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za uwagę</a:t>
            </a:r>
          </a:p>
        </p:txBody>
      </p:sp>
      <p:pic>
        <p:nvPicPr>
          <p:cNvPr id="4" name="Obraz 3" descr="Obraz zawierający symbol, Czcionka, Grafika, design&#10;&#10;Opis wygenerowany automatycznie">
            <a:extLst>
              <a:ext uri="{FF2B5EF4-FFF2-40B4-BE49-F238E27FC236}">
                <a16:creationId xmlns:a16="http://schemas.microsoft.com/office/drawing/2014/main" id="{C122C90C-4BBA-83D2-EA7E-AC98E173CF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044" y="-295668"/>
            <a:ext cx="7959343" cy="80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1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D0F6D0E-1C6A-1FE5-B99A-ABC5F7FBC79B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symbol, Czcionka, Grafika, design&#10;&#10;Opis wygenerowany automatycznie">
            <a:extLst>
              <a:ext uri="{FF2B5EF4-FFF2-40B4-BE49-F238E27FC236}">
                <a16:creationId xmlns:a16="http://schemas.microsoft.com/office/drawing/2014/main" id="{65D0F47F-8EB7-0FFA-A7D4-9CD4CAB19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82" y="39081"/>
            <a:ext cx="720522" cy="72651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6F6D4B1-72C5-92C4-9DC0-2DFA61D3D927}"/>
              </a:ext>
            </a:extLst>
          </p:cNvPr>
          <p:cNvSpPr txBox="1"/>
          <p:nvPr/>
        </p:nvSpPr>
        <p:spPr>
          <a:xfrm>
            <a:off x="2751082" y="166254"/>
            <a:ext cx="7559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Source Sans Pro Light" panose="020B0403030403020204" pitchFamily="34" charset="0"/>
              </a:rPr>
              <a:t>Specjalność: INŻYNIERIA PROCESÓW PRZEMYSŁOWYCH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EC3C5892-180E-D3B3-8DD1-3D22BCF40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01" y="820563"/>
            <a:ext cx="11174208" cy="59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6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BDEBBC9-C283-CBB2-FFCD-B85C4A61B1BE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symbol, Czcionka, Grafika, design&#10;&#10;Opis wygenerowany automatycznie">
            <a:extLst>
              <a:ext uri="{FF2B5EF4-FFF2-40B4-BE49-F238E27FC236}">
                <a16:creationId xmlns:a16="http://schemas.microsoft.com/office/drawing/2014/main" id="{E1499DC3-54CD-21AC-2906-7FCDF9ACF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82" y="39081"/>
            <a:ext cx="720522" cy="72651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79CAA3D-AF62-9C89-1E31-75EBBBD2DAD7}"/>
              </a:ext>
            </a:extLst>
          </p:cNvPr>
          <p:cNvSpPr txBox="1"/>
          <p:nvPr/>
        </p:nvSpPr>
        <p:spPr>
          <a:xfrm>
            <a:off x="2751082" y="166254"/>
            <a:ext cx="7559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Source Sans Pro Light" panose="020B0403030403020204" pitchFamily="34" charset="0"/>
              </a:rPr>
              <a:t>Specjalność: INŻYNIERIA PROCESÓW PRZEMYSŁOWYCH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2F838C-B357-4AF0-C616-AAAA675C2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08" y="804672"/>
            <a:ext cx="11675383" cy="602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B888C2C-C197-1250-6290-E9290E1BE162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symbol, Czcionka, Grafika, design&#10;&#10;Opis wygenerowany automatycznie">
            <a:extLst>
              <a:ext uri="{FF2B5EF4-FFF2-40B4-BE49-F238E27FC236}">
                <a16:creationId xmlns:a16="http://schemas.microsoft.com/office/drawing/2014/main" id="{BFDDE8D0-A53B-33DB-CBDB-2E61841E3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82" y="39081"/>
            <a:ext cx="720522" cy="72651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992CD3B-3FDE-0C0C-FEA3-920F044B9029}"/>
              </a:ext>
            </a:extLst>
          </p:cNvPr>
          <p:cNvSpPr txBox="1"/>
          <p:nvPr/>
        </p:nvSpPr>
        <p:spPr>
          <a:xfrm>
            <a:off x="2751082" y="166254"/>
            <a:ext cx="7559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Source Sans Pro Light" panose="020B0403030403020204" pitchFamily="34" charset="0"/>
              </a:rPr>
              <a:t>Specjalność: INŻYNIERIA PROCESÓW PRZEMYSŁOWYCH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DB5BDCA-651F-4807-FE44-36C325A5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82" y="851101"/>
            <a:ext cx="9175636" cy="58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9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D96559B-63E1-4A7D-1EF6-09BA9B9CC89E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symbol, Czcionka, Grafika, design&#10;&#10;Opis wygenerowany automatycznie">
            <a:extLst>
              <a:ext uri="{FF2B5EF4-FFF2-40B4-BE49-F238E27FC236}">
                <a16:creationId xmlns:a16="http://schemas.microsoft.com/office/drawing/2014/main" id="{BAEEFD78-5375-137B-011A-73589DE49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82" y="39081"/>
            <a:ext cx="720522" cy="72651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F38B90A-F647-4ADC-A6F8-CA8C60EDA8D5}"/>
              </a:ext>
            </a:extLst>
          </p:cNvPr>
          <p:cNvSpPr txBox="1"/>
          <p:nvPr/>
        </p:nvSpPr>
        <p:spPr>
          <a:xfrm>
            <a:off x="2751082" y="166254"/>
            <a:ext cx="7559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Source Sans Pro Light" panose="020B0403030403020204" pitchFamily="34" charset="0"/>
              </a:rPr>
              <a:t>Specjalność: INŻYNIERIA PROCESÓW PRZEMYSŁOWYCH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25A8136-9C7E-18B1-F254-90E1ABB3A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37" y="1265606"/>
            <a:ext cx="11869785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>
                <a:solidFill>
                  <a:prstClr val="black"/>
                </a:solidFill>
              </a:rPr>
              <a:t>Wymiana masy w układach złożonych (dr inż. Artur Poświata)</a:t>
            </a:r>
          </a:p>
          <a:p>
            <a:pPr>
              <a:spcAft>
                <a:spcPts val="600"/>
              </a:spcAft>
            </a:pPr>
            <a:r>
              <a:rPr lang="pl-PL" altLang="pl-PL" sz="2000" dirty="0">
                <a:solidFill>
                  <a:prstClr val="black"/>
                </a:solidFill>
              </a:rPr>
              <a:t>Celem przedmiotu jest pogłębienie wiedzy w zakresie ilościowego opisu procesów wymiany ciepła i masy oraz jednoczesnej wymiany masy i ciepła ze szczególnym uwzględnieniem procesów przebiegających w układach wieloskładnikowych przy dużych stężeniach składników transportowanych przez powierzchnię międzyfazową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943A687-B516-FCDE-B649-40ABF5BAC15E}"/>
              </a:ext>
            </a:extLst>
          </p:cNvPr>
          <p:cNvSpPr txBox="1"/>
          <p:nvPr/>
        </p:nvSpPr>
        <p:spPr>
          <a:xfrm>
            <a:off x="99588" y="843753"/>
            <a:ext cx="3459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rgbClr val="C0504D">
                    <a:lumMod val="50000"/>
                  </a:srgbClr>
                </a:solidFill>
                <a:latin typeface="Trebuchet MS" pitchFamily="34" charset="0"/>
              </a:rPr>
              <a:t>Przedmioty na specjalności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4E4F3CF-D5DC-9300-AB2B-4CC499DC6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58" y="2985500"/>
            <a:ext cx="6155937" cy="248736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6960A60-5A2B-2F17-BD5D-FC92382A0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8" y="2986284"/>
            <a:ext cx="3813052" cy="264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0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A1E5177-6757-5797-D749-FD951168BCAE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symbol, Czcionka, Grafika, design&#10;&#10;Opis wygenerowany automatycznie">
            <a:extLst>
              <a:ext uri="{FF2B5EF4-FFF2-40B4-BE49-F238E27FC236}">
                <a16:creationId xmlns:a16="http://schemas.microsoft.com/office/drawing/2014/main" id="{C7152D28-42DA-0744-AD13-1B481BF11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82" y="39081"/>
            <a:ext cx="720522" cy="72651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501DAC7-29F3-1BA1-04EC-858C8E52A8B8}"/>
              </a:ext>
            </a:extLst>
          </p:cNvPr>
          <p:cNvSpPr txBox="1"/>
          <p:nvPr/>
        </p:nvSpPr>
        <p:spPr>
          <a:xfrm>
            <a:off x="2751082" y="166254"/>
            <a:ext cx="7559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Source Sans Pro Light" panose="020B0403030403020204" pitchFamily="34" charset="0"/>
              </a:rPr>
              <a:t>Specjalność: INŻYNIERIA PROCESÓW PRZEMYSŁOWYCH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7E09650-1EE5-5967-B6DB-42FAF332C1CE}"/>
              </a:ext>
            </a:extLst>
          </p:cNvPr>
          <p:cNvSpPr/>
          <p:nvPr/>
        </p:nvSpPr>
        <p:spPr>
          <a:xfrm>
            <a:off x="107504" y="1316068"/>
            <a:ext cx="1201508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altLang="pl-PL" sz="2000" b="1" dirty="0">
                <a:solidFill>
                  <a:prstClr val="black"/>
                </a:solidFill>
              </a:rPr>
              <a:t>Projektowanie Reaktorów Chemicznych (dr inż. Jan </a:t>
            </a:r>
            <a:r>
              <a:rPr lang="pl-PL" altLang="pl-PL" sz="2000" b="1" dirty="0" err="1">
                <a:solidFill>
                  <a:prstClr val="black"/>
                </a:solidFill>
              </a:rPr>
              <a:t>Krzysztoforski</a:t>
            </a:r>
            <a:r>
              <a:rPr lang="pl-PL" altLang="pl-PL" sz="2000" b="1" dirty="0">
                <a:solidFill>
                  <a:prstClr val="black"/>
                </a:solidFill>
              </a:rPr>
              <a:t>)</a:t>
            </a:r>
            <a:endParaRPr lang="pl-PL" altLang="pl-PL" sz="2000" dirty="0">
              <a:solidFill>
                <a:prstClr val="black"/>
              </a:solidFill>
            </a:endParaRPr>
          </a:p>
          <a:p>
            <a:pPr algn="just"/>
            <a:r>
              <a:rPr lang="pl-PL" altLang="pl-PL" sz="2000" dirty="0">
                <a:solidFill>
                  <a:prstClr val="black"/>
                </a:solidFill>
              </a:rPr>
              <a:t>Celem przedmiotu jest zapoznanie studentów z zasadami projektowania reaktorów chemicznych w skali przemysłowej oraz z zaawansowanymi metodami opisu procesów zachodzących w reaktorach chemicznych. Jest to pogłębienie i rozszerzenie przedmiotu </a:t>
            </a:r>
            <a:r>
              <a:rPr lang="pl-PL" altLang="pl-PL" sz="2000" i="1" dirty="0">
                <a:solidFill>
                  <a:prstClr val="black"/>
                </a:solidFill>
              </a:rPr>
              <a:t>„Inżynieria reaktorów chemicznych”</a:t>
            </a:r>
            <a:r>
              <a:rPr lang="pl-PL" altLang="pl-PL" sz="2000" dirty="0">
                <a:solidFill>
                  <a:prstClr val="black"/>
                </a:solidFill>
              </a:rPr>
              <a:t> z zastosowań  przykładach aplikacji przemysłowych .</a:t>
            </a:r>
          </a:p>
          <a:p>
            <a:endParaRPr lang="pl-PL" altLang="pl-PL" sz="2000" dirty="0">
              <a:solidFill>
                <a:srgbClr val="FF0000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53C25AA-0895-AFC9-7CDB-7E6B6009442D}"/>
              </a:ext>
            </a:extLst>
          </p:cNvPr>
          <p:cNvSpPr txBox="1"/>
          <p:nvPr/>
        </p:nvSpPr>
        <p:spPr>
          <a:xfrm>
            <a:off x="0" y="804672"/>
            <a:ext cx="34596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rgbClr val="C0504D">
                    <a:lumMod val="50000"/>
                  </a:srgbClr>
                </a:solidFill>
                <a:latin typeface="Trebuchet MS" pitchFamily="34" charset="0"/>
              </a:rPr>
              <a:t>Przedmioty na specjalności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A0D9E149-A9A8-CDA7-0EEF-4F0C55C4E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623" y="2837330"/>
            <a:ext cx="9172753" cy="38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6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D529F55-71E0-BE34-981F-C15F60B2072E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symbol, Czcionka, Grafika, design&#10;&#10;Opis wygenerowany automatycznie">
            <a:extLst>
              <a:ext uri="{FF2B5EF4-FFF2-40B4-BE49-F238E27FC236}">
                <a16:creationId xmlns:a16="http://schemas.microsoft.com/office/drawing/2014/main" id="{DF2AEF65-C506-5ECF-E0BC-B9BB0E061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82" y="39081"/>
            <a:ext cx="720522" cy="72651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25148A5-119A-8BBB-D401-621EEE29ADE1}"/>
              </a:ext>
            </a:extLst>
          </p:cNvPr>
          <p:cNvSpPr txBox="1"/>
          <p:nvPr/>
        </p:nvSpPr>
        <p:spPr>
          <a:xfrm>
            <a:off x="2751082" y="166254"/>
            <a:ext cx="7559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Source Sans Pro Light" panose="020B0403030403020204" pitchFamily="34" charset="0"/>
              </a:rPr>
              <a:t>Specjalność: INŻYNIERIA PROCESÓW PRZEMYSŁOWYCH</a:t>
            </a:r>
          </a:p>
        </p:txBody>
      </p:sp>
      <p:sp>
        <p:nvSpPr>
          <p:cNvPr id="5" name="Prostokąt 5">
            <a:extLst>
              <a:ext uri="{FF2B5EF4-FFF2-40B4-BE49-F238E27FC236}">
                <a16:creationId xmlns:a16="http://schemas.microsoft.com/office/drawing/2014/main" id="{1EE56BB5-6A88-5B2D-B3D9-62F5C2533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4" y="1199537"/>
            <a:ext cx="1201848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>
                <a:solidFill>
                  <a:prstClr val="black"/>
                </a:solidFill>
              </a:rPr>
              <a:t>Inżynieria systemów procesowych (dr inż. Artur Poświata)</a:t>
            </a:r>
          </a:p>
          <a:p>
            <a:pPr algn="just"/>
            <a:r>
              <a:rPr lang="pl-PL" altLang="pl-PL" sz="2000" dirty="0">
                <a:solidFill>
                  <a:prstClr val="black"/>
                </a:solidFill>
              </a:rPr>
              <a:t>Celem przedmiotu jest nauczenie studenta myślenia systemowego charakteryzującego się holistycznym podejściem do układu złożonego oraz metodami niezależnymi od przedmiotu zastosowań. Nauczenie podstaw i zastosowań inżynierii systemów do projektowania i optymalizacji złożonych układów przemysłu chemicznego oraz metod analizy stabilności i niezawodności systemów, oraz teorii podejmowania decyzji. </a:t>
            </a:r>
            <a:endParaRPr lang="pl-PL" sz="2000" dirty="0">
              <a:solidFill>
                <a:prstClr val="black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0BA1A5F-3910-A5BE-1F4F-5D71C95E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6" y="3090085"/>
            <a:ext cx="4787441" cy="337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ttp://www.chemsys.t.u-tokyo.ac.jp/img/research/img1_e.jpg">
            <a:extLst>
              <a:ext uri="{FF2B5EF4-FFF2-40B4-BE49-F238E27FC236}">
                <a16:creationId xmlns:a16="http://schemas.microsoft.com/office/drawing/2014/main" id="{48074EA2-91AA-6B57-A0C0-739EC4E9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254" y="3138648"/>
            <a:ext cx="4118486" cy="3103573"/>
          </a:xfrm>
          <a:prstGeom prst="rect">
            <a:avLst/>
          </a:prstGeom>
          <a:noFill/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CD6305D-5EBA-A8B6-E543-4271929A16B2}"/>
              </a:ext>
            </a:extLst>
          </p:cNvPr>
          <p:cNvSpPr txBox="1"/>
          <p:nvPr/>
        </p:nvSpPr>
        <p:spPr>
          <a:xfrm>
            <a:off x="0" y="804672"/>
            <a:ext cx="34596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rgbClr val="C0504D">
                    <a:lumMod val="50000"/>
                  </a:srgbClr>
                </a:solidFill>
                <a:latin typeface="Trebuchet MS" pitchFamily="34" charset="0"/>
              </a:rPr>
              <a:t>Przedmioty na specjalności</a:t>
            </a:r>
          </a:p>
        </p:txBody>
      </p:sp>
    </p:spTree>
    <p:extLst>
      <p:ext uri="{BB962C8B-B14F-4D97-AF65-F5344CB8AC3E}">
        <p14:creationId xmlns:p14="http://schemas.microsoft.com/office/powerpoint/2010/main" val="55471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5442B2D-AB11-C5D1-64C9-C1731C83CDD4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symbol, Czcionka, Grafika, design&#10;&#10;Opis wygenerowany automatycznie">
            <a:extLst>
              <a:ext uri="{FF2B5EF4-FFF2-40B4-BE49-F238E27FC236}">
                <a16:creationId xmlns:a16="http://schemas.microsoft.com/office/drawing/2014/main" id="{F623FF09-EAC0-762D-CC61-319B3B677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82" y="39081"/>
            <a:ext cx="720522" cy="72651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959799F-395C-E457-93E1-C612975BDC65}"/>
              </a:ext>
            </a:extLst>
          </p:cNvPr>
          <p:cNvSpPr txBox="1"/>
          <p:nvPr/>
        </p:nvSpPr>
        <p:spPr>
          <a:xfrm>
            <a:off x="2751082" y="166254"/>
            <a:ext cx="7559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Source Sans Pro Light" panose="020B0403030403020204" pitchFamily="34" charset="0"/>
              </a:rPr>
              <a:t>Specjalność: INŻYNIERIA PROCESÓW PRZEMYSŁOWYCH</a:t>
            </a:r>
          </a:p>
        </p:txBody>
      </p:sp>
      <p:sp>
        <p:nvSpPr>
          <p:cNvPr id="5" name="Prostokąt 5">
            <a:extLst>
              <a:ext uri="{FF2B5EF4-FFF2-40B4-BE49-F238E27FC236}">
                <a16:creationId xmlns:a16="http://schemas.microsoft.com/office/drawing/2014/main" id="{18DF8C1F-71B6-91DB-0726-D0F5FDF72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49" y="1187444"/>
            <a:ext cx="1192410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>
                <a:solidFill>
                  <a:prstClr val="black"/>
                </a:solidFill>
              </a:rPr>
              <a:t>Projektowanie procesów przemysłowych (dr inż. Wojciech Orciuch, mgr inż. Marzena Sokołowska -ekspert)</a:t>
            </a:r>
          </a:p>
          <a:p>
            <a:pPr algn="just"/>
            <a:r>
              <a:rPr lang="pl-PL" altLang="pl-PL" sz="2000" dirty="0">
                <a:solidFill>
                  <a:prstClr val="black"/>
                </a:solidFill>
              </a:rPr>
              <a:t>Projekt semestralny w grupach. Projekt wykonywany na rzeczywistych (lekko uproszczonych) procesach technologicznych (farmaceutycznym, kosmetycznym, nawozowym) we współpracy z inżynierem procesu z biura projektowego który przekażę informacje praktyczne tworzenia projektów przemysłowych. Projekt ma na celu wyrobienie umiejętności tworzenia pełnego schematu technologicznego oraz szczegółowego rozwiązania jednego z aparatów z wykorzystaniem zaawansowanych narzędzi takich jak </a:t>
            </a:r>
            <a:r>
              <a:rPr lang="pl-PL" altLang="pl-PL" sz="2000" dirty="0" err="1">
                <a:solidFill>
                  <a:prstClr val="black"/>
                </a:solidFill>
              </a:rPr>
              <a:t>ChemCad</a:t>
            </a:r>
            <a:r>
              <a:rPr lang="pl-PL" altLang="pl-PL" sz="2000" dirty="0">
                <a:solidFill>
                  <a:prstClr val="black"/>
                </a:solidFill>
              </a:rPr>
              <a:t>, CFD itp.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A4149-52FB-3421-47BE-08AEA8503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937" y="3600785"/>
            <a:ext cx="4852290" cy="309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Znalezione obrazy dla zapytania plant simulations in chemical industry">
            <a:hlinkClick r:id="rId4"/>
            <a:extLst>
              <a:ext uri="{FF2B5EF4-FFF2-40B4-BE49-F238E27FC236}">
                <a16:creationId xmlns:a16="http://schemas.microsoft.com/office/drawing/2014/main" id="{A82878C3-6CA7-4D16-DE5A-96C0936F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6426" y="3614547"/>
            <a:ext cx="5214795" cy="3077199"/>
          </a:xfrm>
          <a:prstGeom prst="rect">
            <a:avLst/>
          </a:prstGeom>
          <a:noFill/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9985E5C-E439-90B1-6720-52BB8480963F}"/>
              </a:ext>
            </a:extLst>
          </p:cNvPr>
          <p:cNvSpPr txBox="1"/>
          <p:nvPr/>
        </p:nvSpPr>
        <p:spPr>
          <a:xfrm>
            <a:off x="0" y="765591"/>
            <a:ext cx="34596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rgbClr val="C0504D">
                    <a:lumMod val="50000"/>
                  </a:srgbClr>
                </a:solidFill>
                <a:latin typeface="Trebuchet MS" pitchFamily="34" charset="0"/>
              </a:rPr>
              <a:t>Przedmioty na specjalności</a:t>
            </a:r>
          </a:p>
        </p:txBody>
      </p:sp>
    </p:spTree>
    <p:extLst>
      <p:ext uri="{BB962C8B-B14F-4D97-AF65-F5344CB8AC3E}">
        <p14:creationId xmlns:p14="http://schemas.microsoft.com/office/powerpoint/2010/main" val="282751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DCA8CA1-7619-9D02-917E-BC1B15719500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symbol, Czcionka, Grafika, design&#10;&#10;Opis wygenerowany automatycznie">
            <a:extLst>
              <a:ext uri="{FF2B5EF4-FFF2-40B4-BE49-F238E27FC236}">
                <a16:creationId xmlns:a16="http://schemas.microsoft.com/office/drawing/2014/main" id="{021546E0-1904-3F25-DB37-EE5DFDFF5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82" y="39081"/>
            <a:ext cx="720522" cy="72651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4BCDC51-D13A-CAC3-A80C-4BCAFDE6D3AB}"/>
              </a:ext>
            </a:extLst>
          </p:cNvPr>
          <p:cNvSpPr txBox="1"/>
          <p:nvPr/>
        </p:nvSpPr>
        <p:spPr>
          <a:xfrm>
            <a:off x="2751082" y="166254"/>
            <a:ext cx="7559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Source Sans Pro Light" panose="020B0403030403020204" pitchFamily="34" charset="0"/>
              </a:rPr>
              <a:t>Specjalność: INŻYNIERIA PROCESÓW PRZEMYSŁOWYCH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7677FF2-34E6-14FC-E015-0A3419E210F2}"/>
              </a:ext>
            </a:extLst>
          </p:cNvPr>
          <p:cNvSpPr txBox="1"/>
          <p:nvPr/>
        </p:nvSpPr>
        <p:spPr>
          <a:xfrm>
            <a:off x="0" y="804672"/>
            <a:ext cx="3459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rgbClr val="C0504D">
                    <a:lumMod val="50000"/>
                  </a:srgbClr>
                </a:solidFill>
                <a:latin typeface="Trebuchet MS" pitchFamily="34" charset="0"/>
              </a:rPr>
              <a:t>Przedmioty na specjalności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5DF5FB3-56C2-1E04-DA20-12314D130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" y="1299550"/>
            <a:ext cx="120632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prstClr val="black"/>
                </a:solidFill>
              </a:rPr>
              <a:t>Modelowanie </a:t>
            </a:r>
            <a:r>
              <a:rPr lang="pl-PL" sz="2000" b="1" dirty="0" err="1">
                <a:solidFill>
                  <a:prstClr val="black"/>
                </a:solidFill>
              </a:rPr>
              <a:t>wieloskalowe</a:t>
            </a:r>
            <a:r>
              <a:rPr lang="pl-PL" sz="2000" b="1" dirty="0">
                <a:solidFill>
                  <a:prstClr val="black"/>
                </a:solidFill>
              </a:rPr>
              <a:t> (prof. dr hab. inż. Eugeniusz Molga)</a:t>
            </a:r>
          </a:p>
          <a:p>
            <a:pPr algn="just"/>
            <a:r>
              <a:rPr lang="pl-PL" sz="2000" dirty="0">
                <a:solidFill>
                  <a:prstClr val="black"/>
                </a:solidFill>
              </a:rPr>
              <a:t>Ogólnym celem przedmiotu jest przedstawienie nowej koncepcji wieloaspektowego i </a:t>
            </a:r>
            <a:r>
              <a:rPr lang="pl-PL" sz="2000" dirty="0" err="1">
                <a:solidFill>
                  <a:prstClr val="black"/>
                </a:solidFill>
              </a:rPr>
              <a:t>wieloskalowego</a:t>
            </a:r>
            <a:r>
              <a:rPr lang="pl-PL" sz="2000" dirty="0">
                <a:solidFill>
                  <a:prstClr val="black"/>
                </a:solidFill>
              </a:rPr>
              <a:t> podejścia do modelowania procesów inżynierii chemicznej. </a:t>
            </a:r>
            <a:r>
              <a:rPr lang="pl-PL" sz="2000" dirty="0" err="1">
                <a:solidFill>
                  <a:prstClr val="black"/>
                </a:solidFill>
              </a:rPr>
              <a:t>Wieloskalowość</a:t>
            </a:r>
            <a:r>
              <a:rPr lang="pl-PL" sz="2000" dirty="0">
                <a:solidFill>
                  <a:prstClr val="black"/>
                </a:solidFill>
              </a:rPr>
              <a:t> i analiza odwrotna to cechy inżynierii produktu. Wieloaspektowość przejawia się w dążeniu do spełnienia jednocześnie kilku oczekiwań wobec procesu wytwarzania produktu (np. wydajność, bezpieczeństwo, ekologia, minimalizacja kosztów.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A4F1354-BD0E-1B78-916A-9D0645B32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376" b="13415"/>
          <a:stretch>
            <a:fillRect/>
          </a:stretch>
        </p:blipFill>
        <p:spPr bwMode="auto">
          <a:xfrm>
            <a:off x="5476519" y="3037804"/>
            <a:ext cx="5744998" cy="363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1E3C74F-9A16-1D88-58B1-18EAF9BB0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249" y="3425645"/>
            <a:ext cx="4879962" cy="32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6698304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olitechnika Warszawska">
      <a:dk1>
        <a:srgbClr val="006872"/>
      </a:dk1>
      <a:lt1>
        <a:sysClr val="window" lastClr="FFFFFF"/>
      </a:lt1>
      <a:dk2>
        <a:srgbClr val="004A6C"/>
      </a:dk2>
      <a:lt2>
        <a:srgbClr val="E7E6E6"/>
      </a:lt2>
      <a:accent1>
        <a:srgbClr val="3466AF"/>
      </a:accent1>
      <a:accent2>
        <a:srgbClr val="E7A217"/>
      </a:accent2>
      <a:accent3>
        <a:srgbClr val="C8C1B6"/>
      </a:accent3>
      <a:accent4>
        <a:srgbClr val="E63312"/>
      </a:accent4>
      <a:accent5>
        <a:srgbClr val="9A0F06"/>
      </a:accent5>
      <a:accent6>
        <a:srgbClr val="C0D1C8"/>
      </a:accent6>
      <a:hlink>
        <a:srgbClr val="007C91"/>
      </a:hlink>
      <a:folHlink>
        <a:srgbClr val="5E3156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479C497013314EB30E13A293C2CAD7" ma:contentTypeVersion="2" ma:contentTypeDescription="Utwórz nowy dokument." ma:contentTypeScope="" ma:versionID="a8f177c33b1d50441d412845e1b954e3">
  <xsd:schema xmlns:xsd="http://www.w3.org/2001/XMLSchema" xmlns:xs="http://www.w3.org/2001/XMLSchema" xmlns:p="http://schemas.microsoft.com/office/2006/metadata/properties" xmlns:ns2="28812133-567b-453f-8b78-53feacc6c9fa" targetNamespace="http://schemas.microsoft.com/office/2006/metadata/properties" ma:root="true" ma:fieldsID="b92e41982e0c63464eb775af11aaaef7" ns2:_="">
    <xsd:import namespace="28812133-567b-453f-8b78-53feacc6c9f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12133-567b-453f-8b78-53feacc6c9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2EF37B-F868-4A1A-B4E0-41C2B5B6D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12133-567b-453f-8b78-53feacc6c9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D30935-1AC9-4C6E-A060-D39FB7C4DD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BFD26B-195B-4D9D-83F8-EF9EF218BBFC}">
  <ds:schemaRefs>
    <ds:schemaRef ds:uri="http://purl.org/dc/terms/"/>
    <ds:schemaRef ds:uri="http://purl.org/dc/dcmitype/"/>
    <ds:schemaRef ds:uri="28812133-567b-453f-8b78-53feacc6c9fa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</TotalTime>
  <Words>745</Words>
  <Application>Microsoft Office PowerPoint</Application>
  <PresentationFormat>Panoramiczny</PresentationFormat>
  <Paragraphs>49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Source Sans Pro</vt:lpstr>
      <vt:lpstr>Source Sans Pro Light</vt:lpstr>
      <vt:lpstr>Source Serif Pro</vt:lpstr>
      <vt:lpstr>Trebuchet MS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Majchrzyk Monika</dc:creator>
  <cp:lastModifiedBy>Makowski Łukasz</cp:lastModifiedBy>
  <cp:revision>43</cp:revision>
  <dcterms:created xsi:type="dcterms:W3CDTF">2023-03-17T09:04:36Z</dcterms:created>
  <dcterms:modified xsi:type="dcterms:W3CDTF">2024-12-11T14:59:54Z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0x0101003E479C497013314EB30E13A293C2CAD7</vt:lpwstr>
  </property>
  <property fmtid="{D5CDD505-2E9C-101B-9397-08002B2CF9AE}" pid="3" name="MediaServiceImageTags">
    <vt:lpwstr/>
  </property>
</Properties>
</file>